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2"/>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4/09/2019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4985980"/>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use the cached tiles</a:t>
            </a:r>
          </a:p>
          <a:p>
            <a:pPr marL="742950" lvl="1" indent="-285750">
              <a:buFont typeface="Arial" panose="020B0604020202020204" pitchFamily="34" charset="0"/>
              <a:buChar char="•"/>
            </a:pPr>
            <a:r>
              <a:rPr lang="en-US" sz="1600" noProof="1"/>
              <a:t>tile_basedir = flag.String("tile_basedir", "/local/avs900/Australia/DEA_Tiles/", "Server data directory.")</a:t>
            </a:r>
          </a:p>
          <a:p>
            <a:pPr marL="742950" lvl="1" indent="-285750">
              <a:buFont typeface="Arial" panose="020B0604020202020204" pitchFamily="34" charset="0"/>
              <a:buChar char="•"/>
            </a:pPr>
            <a:r>
              <a:rPr lang="en-US" sz="1600" noProof="1"/>
              <a:t>use_cached_tiles = flag.Bool("tc", </a:t>
            </a:r>
            <a:r>
              <a:rPr lang="en-US" sz="1600" noProof="1">
                <a:solidFill>
                  <a:srgbClr val="FF0000"/>
                </a:solidFill>
              </a:rPr>
              <a:t>true</a:t>
            </a:r>
            <a:r>
              <a:rPr lang="en-US" sz="1600" noProof="1"/>
              <a:t>, "Tiles for this time slice are cached.")</a:t>
            </a:r>
          </a:p>
          <a:p>
            <a:pPr marL="742950" lvl="1" indent="-285750">
              <a:buFont typeface="Arial" panose="020B0604020202020204" pitchFamily="34" charset="0"/>
              <a:buChar char="•"/>
            </a:pPr>
            <a:r>
              <a:rPr lang="en-US" sz="2000" noProof="1"/>
              <a:t>	</a:t>
            </a:r>
            <a:r>
              <a:rPr lang="en-US" sz="1400" noProof="1"/>
              <a:t>		var longdiff float64</a:t>
            </a:r>
          </a:p>
          <a:p>
            <a:pPr marL="742950" lvl="1" indent="-285750">
              <a:buFont typeface="Arial" panose="020B0604020202020204" pitchFamily="34" charset="0"/>
              <a:buChar char="•"/>
            </a:pPr>
            <a:r>
              <a:rPr lang="en-US" sz="1400" noProof="1"/>
              <a:t>			longdiff = params.BBox[2] - params.BBox[0]</a:t>
            </a:r>
          </a:p>
          <a:p>
            <a:pPr marL="742950" lvl="1" indent="-285750">
              <a:buFont typeface="Arial" panose="020B0604020202020204" pitchFamily="34" charset="0"/>
              <a:buChar char="•"/>
            </a:pPr>
            <a:r>
              <a:rPr lang="en-US" sz="1400" noProof="1"/>
              <a:t>			if (*use_cached_tiles &amp;&amp; longdiff &gt; 19568.00 ) {</a:t>
            </a:r>
          </a:p>
          <a:p>
            <a:pPr marL="742950" lvl="1" indent="-285750">
              <a:buFont typeface="Arial" panose="020B0604020202020204" pitchFamily="34" charset="0"/>
              <a:buChar char="•"/>
            </a:pPr>
            <a:r>
              <a:rPr lang="en-US" sz="1400" noProof="1"/>
              <a:t>				s := </a:t>
            </a:r>
            <a:r>
              <a:rPr lang="en-US" sz="1200" noProof="1"/>
              <a:t>fmt.Sprintf("%.8f_%.8f_%.8f_%.8f", params.BBox[0],params.BBox[1],params.BBox[2],params.BBox[3]) </a:t>
            </a:r>
            <a:endParaRPr lang="en-US" sz="1400" noProof="1"/>
          </a:p>
          <a:p>
            <a:pPr marL="742950" lvl="1" indent="-285750">
              <a:buFont typeface="Arial" panose="020B0604020202020204" pitchFamily="34" charset="0"/>
              <a:buChar char="•"/>
            </a:pPr>
            <a:r>
              <a:rPr lang="en-US" sz="1400" noProof="1"/>
              <a:t>				tile_file := tile_dir + "/" + s + ".png" ;</a:t>
            </a:r>
          </a:p>
          <a:p>
            <a:pPr marL="742950" lvl="1" indent="-285750">
              <a:buFont typeface="Arial" panose="020B0604020202020204" pitchFamily="34" charset="0"/>
              <a:buChar char="•"/>
            </a:pPr>
            <a:r>
              <a:rPr lang="en-US" sz="1400" noProof="1"/>
              <a:t>				if _, err := os.Stat(tile_file); err == nil {</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 else {</a:t>
            </a:r>
          </a:p>
          <a:p>
            <a:pPr marL="742950" lvl="1" indent="-285750">
              <a:buFont typeface="Arial" panose="020B0604020202020204" pitchFamily="34" charset="0"/>
              <a:buChar char="•"/>
            </a:pPr>
            <a:r>
              <a:rPr lang="en-US" sz="1400" noProof="1"/>
              <a:t>					tile_file := *tile_basedir + "blank.png"</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a:t>
            </a:r>
          </a:p>
          <a:p>
            <a:pPr lvl="4"/>
            <a:r>
              <a:rPr lang="en-US" sz="1400" noProof="1"/>
              <a:t>}</a:t>
            </a:r>
          </a:p>
          <a:p>
            <a:pPr lvl="1" algn="just"/>
            <a:r>
              <a:rPr lang="en-US" sz="1200" b="1" dirty="0">
                <a:latin typeface="Calibri" panose="020F0502020204030204" pitchFamily="34" charset="0"/>
                <a:cs typeface="Calibri" panose="020F0502020204030204" pitchFamily="34" charset="0"/>
              </a:rPr>
              <a:t>NOTES</a:t>
            </a:r>
            <a:r>
              <a:rPr lang="en-US" sz="1200" dirty="0">
                <a:latin typeface="Calibri" panose="020F0502020204030204" pitchFamily="34" charset="0"/>
                <a:cs typeface="Calibri" panose="020F0502020204030204" pitchFamily="34" charset="0"/>
              </a:rPr>
              <a:t>: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is the difference between longitudes 1 and 2 </a:t>
            </a:r>
            <a:r>
              <a:rPr lang="en-US" sz="1200" noProof="1">
                <a:latin typeface="Calibri" panose="020F0502020204030204" pitchFamily="34" charset="0"/>
                <a:cs typeface="Calibri" panose="020F0502020204030204" pitchFamily="34" charset="0"/>
              </a:rPr>
              <a:t>(MinX and MaxX) </a:t>
            </a:r>
            <a:r>
              <a:rPr lang="en-US" sz="1200" dirty="0">
                <a:latin typeface="Calibri" panose="020F0502020204030204" pitchFamily="34" charset="0"/>
                <a:cs typeface="Calibri" panose="020F0502020204030204" pitchFamily="34" charset="0"/>
              </a:rPr>
              <a:t>in the BBOX. Its value will get smaller as the zoom level increases. The 5km level has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9259644" y="2286532"/>
            <a:ext cx="2826220" cy="2123658"/>
          </a:xfrm>
          <a:prstGeom prst="rect">
            <a:avLst/>
          </a:prstGeom>
          <a:solidFill>
            <a:schemeClr val="bg1">
              <a:lumMod val="85000"/>
            </a:schemeClr>
          </a:solidFill>
          <a:ln w="3175">
            <a:solidFill>
              <a:schemeClr val="tx1"/>
            </a:solidFill>
          </a:ln>
        </p:spPr>
        <p:txBody>
          <a:bodyPr wrap="square" rtlCol="0">
            <a:spAutoFit/>
          </a:bodyPr>
          <a:lstStyle/>
          <a:p>
            <a:r>
              <a:rPr lang="en-AU" sz="1200" noProof="1"/>
              <a:t>func ReadPNG(tile_file string, w http.ResponseWriter) {</a:t>
            </a:r>
          </a:p>
          <a:p>
            <a:r>
              <a:rPr lang="en-AU" sz="1200" noProof="1"/>
              <a:t>    file, err := os.Open(tile_file)</a:t>
            </a:r>
          </a:p>
          <a:p>
            <a:r>
              <a:rPr lang="en-AU" sz="1200" noProof="1"/>
              <a:t>    if err != nil {</a:t>
            </a:r>
          </a:p>
          <a:p>
            <a:r>
              <a:rPr lang="en-AU" sz="1200" noProof="1"/>
              <a:t>      tile_file := *tile_basedir + "blank.png"</a:t>
            </a:r>
          </a:p>
          <a:p>
            <a:r>
              <a:rPr lang="en-AU" sz="1200" noProof="1"/>
              <a:t>      ReadPNG(tile_file, w)</a:t>
            </a:r>
          </a:p>
          <a:p>
            <a:r>
              <a:rPr lang="en-AU" sz="1200" noProof="1"/>
              <a:t>    }</a:t>
            </a:r>
          </a:p>
          <a:p>
            <a:r>
              <a:rPr lang="en-AU" sz="1200" noProof="1"/>
              <a:t>    defer file.Close()</a:t>
            </a:r>
          </a:p>
          <a:p>
            <a:r>
              <a:rPr lang="en-AU" sz="1200" noProof="1"/>
              <a:t>    out, err := ioutil.ReadAll(file)</a:t>
            </a:r>
          </a:p>
          <a:p>
            <a:r>
              <a:rPr lang="en-AU" sz="1200" noProof="1"/>
              <a:t>    w.Write(out)</a:t>
            </a:r>
          </a:p>
          <a:p>
            <a:r>
              <a:rPr lang="en-AU" sz="1200" noProof="1"/>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1" y="1496003"/>
            <a:ext cx="5461908" cy="2308324"/>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(15 - ??)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was decided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1004205" y="1428752"/>
            <a:ext cx="6564088" cy="3939540"/>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qsub -I -P z00 -q express -l ncpus=16 -l mem=32GB</a:t>
            </a:r>
            <a:r>
              <a:rPr lang="en-AU" sz="1000" noProof="1">
                <a:latin typeface="Calibri" panose="020F0502020204030204" pitchFamily="34" charset="0"/>
                <a:cs typeface="Calibri" panose="020F0502020204030204" pitchFamily="34" charset="0"/>
              </a:rPr>
              <a:t>`</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 (in any dir)</a:t>
            </a:r>
          </a:p>
          <a:p>
            <a:pPr marL="171450" indent="-171450">
              <a:buFont typeface="Arial" panose="020B0604020202020204" pitchFamily="34" charset="0"/>
              <a:buChar char="•"/>
            </a:pPr>
            <a:r>
              <a:rPr lang="en-US" sz="1000" b="1" dirty="0">
                <a:latin typeface="Calibri" panose="020F0502020204030204" pitchFamily="34" charset="0"/>
                <a:cs typeface="Calibri" panose="020F0502020204030204" pitchFamily="34" charset="0"/>
              </a:rPr>
              <a:t>Create the tiles</a:t>
            </a:r>
          </a:p>
          <a:p>
            <a:pPr marL="628650" lvl="1"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cd /short/z00/avs900/gsky/12082019/Australia/landsat8_nbar_16day</a:t>
            </a:r>
          </a:p>
          <a:p>
            <a:pPr marL="628650" lvl="1" indent="-171450">
              <a:buFont typeface="Arial" panose="020B0604020202020204" pitchFamily="34" charset="0"/>
              <a:buChar char="•"/>
            </a:pPr>
            <a:r>
              <a:rPr lang="en-US" sz="1000" dirty="0">
                <a:solidFill>
                  <a:srgbClr val="00B0F0"/>
                </a:solidFill>
                <a:latin typeface="Calibri" panose="020F0502020204030204" pitchFamily="34" charset="0"/>
                <a:cs typeface="Calibri" panose="020F0502020204030204" pitchFamily="34" charset="0"/>
              </a:rPr>
              <a:t>/short/z00/avs900/gsky/12082019/Australia/create_tiles_using_calculated_coords.pl </a:t>
            </a:r>
            <a:r>
              <a:rPr lang="en-US" sz="1000" dirty="0">
                <a:solidFill>
                  <a:schemeClr val="accent5"/>
                </a:solidFill>
                <a:latin typeface="Calibri" panose="020F0502020204030204" pitchFamily="34" charset="0"/>
                <a:cs typeface="Calibri" panose="020F0502020204030204" pitchFamily="34" charset="0"/>
              </a:rPr>
              <a:t>dc</a:t>
            </a:r>
            <a:r>
              <a:rPr lang="en-US" sz="1000" dirty="0">
                <a:solidFill>
                  <a:srgbClr val="00B0F0"/>
                </a:solidFill>
                <a:latin typeface="Calibri" panose="020F0502020204030204" pitchFamily="34" charset="0"/>
                <a:cs typeface="Calibri" panose="020F0502020204030204" pitchFamily="34" charset="0"/>
              </a:rPr>
              <a:t> </a:t>
            </a:r>
            <a:r>
              <a:rPr lang="en-US" sz="1000" dirty="0">
                <a:solidFill>
                  <a:srgbClr val="00B050"/>
                </a:solidFill>
                <a:latin typeface="Calibri" panose="020F0502020204030204" pitchFamily="34" charset="0"/>
                <a:cs typeface="Calibri" panose="020F0502020204030204" pitchFamily="34" charset="0"/>
              </a:rPr>
              <a:t>landsat8_nbar_16day</a:t>
            </a:r>
          </a:p>
          <a:p>
            <a:pPr algn="just"/>
            <a:endParaRPr lang="en-AU" sz="1000" noProof="1">
              <a:latin typeface="Calibri" panose="020F0502020204030204" pitchFamily="34" charset="0"/>
              <a:cs typeface="Calibri" panose="020F0502020204030204" pitchFamily="34" charset="0"/>
            </a:endParaRPr>
          </a:p>
          <a:p>
            <a:pPr algn="just"/>
            <a:r>
              <a:rPr lang="en-AU" sz="1000" noProof="1">
                <a:latin typeface="Calibri" panose="020F0502020204030204" pitchFamily="34" charset="0"/>
                <a:cs typeface="Calibri" panose="020F0502020204030204" pitchFamily="34" charset="0"/>
              </a:rPr>
              <a:t>The two steps below are included in the above script. Giving here for manual run, if necessary.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a:t>
            </a: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‘g/data2’</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a:t>
            </a:r>
          </a:p>
        </p:txBody>
      </p:sp>
      <p:sp>
        <p:nvSpPr>
          <p:cNvPr id="6" name="TextBox 5">
            <a:extLst>
              <a:ext uri="{FF2B5EF4-FFF2-40B4-BE49-F238E27FC236}">
                <a16:creationId xmlns:a16="http://schemas.microsoft.com/office/drawing/2014/main" id="{09C24BB0-A0C8-431A-A367-7D24AD81D853}"/>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Caching the tiles</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A0FBF8-BC8E-45B8-8B30-F6D75E7458F2}"/>
              </a:ext>
            </a:extLst>
          </p:cNvPr>
          <p:cNvSpPr txBox="1"/>
          <p:nvPr/>
        </p:nvSpPr>
        <p:spPr>
          <a:xfrm>
            <a:off x="187779" y="1387929"/>
            <a:ext cx="6310992" cy="3323987"/>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/short/z00/avs900/gsky/12082019/gsky/gopath/src/github.com/nci/gsky/ows.go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/short/z00/avs900/gsky/12082019/build_gsky.py</a:t>
            </a:r>
            <a:r>
              <a:rPr lang="en-AU" sz="1000" noProof="1">
                <a:latin typeface="Calibri" panose="020F0502020204030204" pitchFamily="34" charset="0"/>
                <a:cs typeface="Calibri" panose="020F0502020204030204" pitchFamily="34" charset="0"/>
              </a:rPr>
              <a:t>’ (once)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‘/short/z00/avs900/gsky/12082019/Australia/create_tiles_using_calculated_coords.pl’</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	if ($sc_action eq "dc")</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@zoom_levels = (50,20,10);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@times = ("2013-04-20","2013-05-06","2013-05-22","2013-06-07","2013-06-23");</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/short/z00/avs900/gsky/12082019/Australia/create_tiles_using_calculated_coords.pl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etc.</a:t>
            </a:r>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a:p>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890657" cy="4124206"/>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highlight>
                  <a:srgbClr val="FFFF00"/>
                </a:highlight>
                <a:latin typeface="Calibri" panose="020F0502020204030204" pitchFamily="34" charset="0"/>
                <a:cs typeface="Calibri" panose="020F0502020204030204" pitchFamily="34" charset="0"/>
              </a:rPr>
              <a:t>Must find a solution to retry in the script.</a:t>
            </a: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GRPC worker exiting,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highlight>
                  <a:srgbClr val="FFFF00"/>
                </a:highlight>
                <a:latin typeface="Calibri" panose="020F0502020204030204" pitchFamily="34" charset="0"/>
                <a:cs typeface="Calibri" panose="020F0502020204030204" pitchFamily="34" charset="0"/>
              </a:rPr>
              <a:t>Must find a solution to retry in the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must 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5930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zoom level</a:t>
            </a:r>
          </a:p>
        </p:txBody>
      </p:sp>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3"/>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4"/>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5"/>
          <a:stretch>
            <a:fillRect/>
          </a:stretch>
        </p:blipFill>
        <p:spPr>
          <a:xfrm>
            <a:off x="5154146" y="6042948"/>
            <a:ext cx="790476" cy="161905"/>
          </a:xfrm>
          <a:prstGeom prst="rect">
            <a:avLst/>
          </a:prstGeom>
        </p:spPr>
      </p:pic>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5,000km to 10km (10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
        <p:nvSpPr>
          <p:cNvPr id="28" name="TextBox 27">
            <a:extLst>
              <a:ext uri="{FF2B5EF4-FFF2-40B4-BE49-F238E27FC236}">
                <a16:creationId xmlns:a16="http://schemas.microsoft.com/office/drawing/2014/main" id="{87AF81DD-931A-4B58-BD09-5CEA5F81B904}"/>
              </a:ext>
            </a:extLst>
          </p:cNvPr>
          <p:cNvSpPr txBox="1"/>
          <p:nvPr/>
        </p:nvSpPr>
        <p:spPr>
          <a:xfrm>
            <a:off x="10063631" y="1126156"/>
            <a:ext cx="2099232" cy="3970318"/>
          </a:xfrm>
          <a:prstGeom prst="rect">
            <a:avLst/>
          </a:prstGeom>
          <a:noFill/>
          <a:ln w="3175">
            <a:solidFill>
              <a:schemeClr val="tx1"/>
            </a:solidFill>
          </a:ln>
        </p:spPr>
        <p:txBody>
          <a:bodyPr wrap="square" rtlCol="0">
            <a:spAutoFit/>
          </a:bodyPr>
          <a:lstStyle/>
          <a:p>
            <a:r>
              <a:rPr lang="en-US" sz="1400" dirty="0">
                <a:solidFill>
                  <a:srgbClr val="00B050"/>
                </a:solidFill>
              </a:rPr>
              <a:t>5,000km 	: 1tile</a:t>
            </a:r>
          </a:p>
          <a:p>
            <a:r>
              <a:rPr lang="en-US" sz="1400" dirty="0">
                <a:solidFill>
                  <a:srgbClr val="00B050"/>
                </a:solidFill>
              </a:rPr>
              <a:t>3,000km 	: 1</a:t>
            </a:r>
          </a:p>
          <a:p>
            <a:r>
              <a:rPr lang="en-US" sz="1400" dirty="0">
                <a:solidFill>
                  <a:srgbClr val="00B050"/>
                </a:solidFill>
              </a:rPr>
              <a:t>1,000km 	: 3 tiles</a:t>
            </a:r>
          </a:p>
          <a:p>
            <a:r>
              <a:rPr lang="en-US" sz="1400" dirty="0">
                <a:solidFill>
                  <a:srgbClr val="00B050"/>
                </a:solidFill>
              </a:rPr>
              <a:t>500km	: 6</a:t>
            </a:r>
          </a:p>
          <a:p>
            <a:r>
              <a:rPr lang="en-US" sz="1400" dirty="0">
                <a:solidFill>
                  <a:srgbClr val="00B050"/>
                </a:solidFill>
              </a:rPr>
              <a:t>300km	: 14</a:t>
            </a:r>
          </a:p>
          <a:p>
            <a:r>
              <a:rPr lang="en-US" sz="1400" dirty="0">
                <a:solidFill>
                  <a:srgbClr val="00B050"/>
                </a:solidFill>
              </a:rPr>
              <a:t>200km	: 64</a:t>
            </a:r>
          </a:p>
          <a:p>
            <a:r>
              <a:rPr lang="en-US" sz="1400" dirty="0">
                <a:solidFill>
                  <a:srgbClr val="00B050"/>
                </a:solidFill>
              </a:rPr>
              <a:t>100km	: 256</a:t>
            </a:r>
          </a:p>
          <a:p>
            <a:r>
              <a:rPr lang="en-US" sz="1400" dirty="0">
                <a:solidFill>
                  <a:srgbClr val="00B050"/>
                </a:solidFill>
              </a:rPr>
              <a:t>50km		: 1024</a:t>
            </a:r>
          </a:p>
          <a:p>
            <a:r>
              <a:rPr lang="en-US" sz="1400" dirty="0">
                <a:solidFill>
                  <a:srgbClr val="00B050"/>
                </a:solidFill>
              </a:rPr>
              <a:t>20km		: 4096</a:t>
            </a:r>
          </a:p>
          <a:p>
            <a:r>
              <a:rPr lang="en-US" sz="1400" dirty="0">
                <a:solidFill>
                  <a:srgbClr val="00B050"/>
                </a:solidFill>
              </a:rPr>
              <a:t>10km		: 16,384</a:t>
            </a:r>
          </a:p>
          <a:p>
            <a:r>
              <a:rPr lang="en-US" sz="1400" dirty="0"/>
              <a:t>5km		: 65,536</a:t>
            </a:r>
          </a:p>
          <a:p>
            <a:r>
              <a:rPr lang="en-US" sz="1400" dirty="0"/>
              <a:t>3km		: 262,144</a:t>
            </a:r>
          </a:p>
          <a:p>
            <a:r>
              <a:rPr lang="en-US" sz="1400" dirty="0"/>
              <a:t>1km		: 1,048,576</a:t>
            </a:r>
          </a:p>
          <a:p>
            <a:r>
              <a:rPr lang="en-US" sz="1400" dirty="0"/>
              <a:t>500m		: 4,194,304</a:t>
            </a:r>
          </a:p>
          <a:p>
            <a:r>
              <a:rPr lang="en-US" sz="1400" dirty="0"/>
              <a:t>300m		: 16,777,216</a:t>
            </a:r>
          </a:p>
          <a:p>
            <a:r>
              <a:rPr lang="en-US" sz="1400" dirty="0"/>
              <a:t>200m		: 67,108,864</a:t>
            </a:r>
          </a:p>
          <a:p>
            <a:r>
              <a:rPr lang="en-US" sz="1400" dirty="0"/>
              <a:t>100m	:         268,435,456</a:t>
            </a:r>
          </a:p>
          <a:p>
            <a:r>
              <a:rPr lang="en-US" sz="1400" dirty="0"/>
              <a:t>50m	:      1,073,741,824</a:t>
            </a:r>
          </a:p>
        </p:txBody>
      </p:sp>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6994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server code is modified to save the output as PNG file.</a:t>
            </a:r>
          </a:p>
          <a:p>
            <a:pPr marL="285750" indent="-285750">
              <a:buFont typeface="Arial" panose="020B0604020202020204" pitchFamily="34" charset="0"/>
              <a:buChar char="•"/>
            </a:pPr>
            <a:r>
              <a:rPr lang="en-US" sz="2400" dirty="0"/>
              <a:t>Prepared a list of bounding boxes for zoom levels 5,000 km to 10 km.</a:t>
            </a:r>
          </a:p>
          <a:p>
            <a:pPr marL="285750" indent="-285750">
              <a:buFont typeface="Arial" panose="020B0604020202020204" pitchFamily="34" charset="0"/>
              <a:buChar char="•"/>
            </a:pPr>
            <a:r>
              <a:rPr lang="en-US" sz="2400" dirty="0"/>
              <a:t>Sent these </a:t>
            </a:r>
            <a:r>
              <a:rPr lang="en-US" sz="2400" noProof="1"/>
              <a:t>BBOXes via ‘curl’ </a:t>
            </a:r>
            <a:r>
              <a:rPr lang="en-US" sz="2400" dirty="0"/>
              <a:t>to GSKY server to get the tiles.</a:t>
            </a:r>
          </a:p>
          <a:p>
            <a:pPr marL="742950" lvl="1" indent="-285750">
              <a:buFont typeface="Arial" panose="020B0604020202020204" pitchFamily="34" charset="0"/>
              <a:buChar char="•"/>
            </a:pPr>
            <a:r>
              <a:rPr lang="en-US" sz="2400" dirty="0"/>
              <a:t>Time varied from &lt; 1 to 300 seconds per tile.</a:t>
            </a:r>
          </a:p>
          <a:p>
            <a:pPr marL="742950" lvl="1" indent="-285750">
              <a:buFont typeface="Arial" panose="020B0604020202020204" pitchFamily="34" charset="0"/>
              <a:buChar char="•"/>
            </a:pPr>
            <a:r>
              <a:rPr lang="en-US" sz="2400" dirty="0"/>
              <a:t>Total for one time slice: ~3 hours</a:t>
            </a:r>
          </a:p>
          <a:p>
            <a:pPr marL="1200150" lvl="2" indent="-285750">
              <a:buFont typeface="Arial" panose="020B0604020202020204" pitchFamily="34" charset="0"/>
              <a:buChar char="•"/>
            </a:pPr>
            <a:r>
              <a:rPr lang="en-US" sz="2400" dirty="0"/>
              <a:t>Expecting this to average out as 1 hour.</a:t>
            </a:r>
          </a:p>
          <a:p>
            <a:pPr marL="742950" lvl="1" indent="-285750">
              <a:buFont typeface="Arial" panose="020B0604020202020204" pitchFamily="34" charset="0"/>
              <a:buChar char="•"/>
            </a:pPr>
            <a:r>
              <a:rPr lang="en-US" sz="2400" dirty="0"/>
              <a:t>Total time slices: ~16,000</a:t>
            </a:r>
          </a:p>
          <a:p>
            <a:pPr marL="742950" lvl="1" indent="-285750">
              <a:buFont typeface="Arial" panose="020B0604020202020204" pitchFamily="34" charset="0"/>
              <a:buChar char="•"/>
            </a:pPr>
            <a:r>
              <a:rPr lang="en-US" sz="2400" dirty="0"/>
              <a:t>Total execution time: ~</a:t>
            </a:r>
            <a:r>
              <a:rPr lang="en-US" sz="2400" dirty="0">
                <a:solidFill>
                  <a:srgbClr val="FF0000"/>
                </a:solidFill>
              </a:rPr>
              <a:t>16,000 hours </a:t>
            </a:r>
            <a:r>
              <a:rPr lang="en-US" sz="2400" dirty="0"/>
              <a:t>(16 KSUs in parallel or 1.8 years in serial)</a:t>
            </a:r>
          </a:p>
          <a:p>
            <a:pPr marL="285750" indent="-285750">
              <a:buFont typeface="Arial" panose="020B0604020202020204" pitchFamily="34" charset="0"/>
              <a:buChar char="•"/>
            </a:pPr>
            <a:r>
              <a:rPr lang="en-US" sz="2400" dirty="0"/>
              <a:t>Working on parallelizing the process on Raijin</a:t>
            </a:r>
          </a:p>
          <a:p>
            <a:pPr marL="742950" lvl="1" indent="-285750">
              <a:buFont typeface="Arial" panose="020B0604020202020204" pitchFamily="34" charset="0"/>
              <a:buChar char="•"/>
            </a:pPr>
            <a:r>
              <a:rPr lang="en-US" sz="2400" dirty="0"/>
              <a:t>Aiming to reduce the total time to &lt; 12 hours</a:t>
            </a:r>
          </a:p>
          <a:p>
            <a:pPr marL="285750" indent="-285750">
              <a:buFont typeface="Arial" panose="020B0604020202020204" pitchFamily="34" charset="0"/>
              <a:buChar char="•"/>
            </a:pPr>
            <a:r>
              <a:rPr lang="en-US" sz="2400" dirty="0"/>
              <a:t>Time slice storage: ~1GB</a:t>
            </a:r>
          </a:p>
          <a:p>
            <a:pPr marL="742950" lvl="1" indent="-285750">
              <a:buFont typeface="Arial" panose="020B0604020202020204" pitchFamily="34" charset="0"/>
              <a:buChar char="•"/>
            </a:pPr>
            <a:r>
              <a:rPr lang="en-US" sz="2400" dirty="0"/>
              <a:t>Expecting this to be an average of 400MB per time slice</a:t>
            </a:r>
          </a:p>
          <a:p>
            <a:pPr marL="285750" indent="-285750">
              <a:buFont typeface="Arial" panose="020B0604020202020204" pitchFamily="34" charset="0"/>
              <a:buChar char="•"/>
            </a:pPr>
            <a:r>
              <a:rPr lang="en-US" sz="2400" dirty="0"/>
              <a:t>Total storage: </a:t>
            </a:r>
            <a:r>
              <a:rPr lang="en-US" sz="2400" dirty="0">
                <a:solidFill>
                  <a:srgbClr val="FF0000"/>
                </a:solidFill>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4955203"/>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cache the tiles</a:t>
            </a:r>
            <a:r>
              <a:rPr lang="en-US" sz="2400" b="1" noProof="1">
                <a:solidFill>
                  <a:srgbClr val="FF0000"/>
                </a:solidFill>
              </a:rPr>
              <a:t>*</a:t>
            </a:r>
          </a:p>
          <a:p>
            <a:pPr marL="742950" lvl="1" indent="-285750">
              <a:buFont typeface="Arial" panose="020B0604020202020204" pitchFamily="34" charset="0"/>
              <a:buChar char="•"/>
            </a:pPr>
            <a:r>
              <a:rPr lang="en-US" sz="2000" noProof="1"/>
              <a:t>ows.go is set to write the PNG to a file instead of to the web.</a:t>
            </a:r>
          </a:p>
          <a:p>
            <a:pPr marL="742950" lvl="1" indent="-285750">
              <a:buFont typeface="Arial" panose="020B0604020202020204" pitchFamily="34" charset="0"/>
              <a:buChar char="•"/>
            </a:pPr>
            <a:r>
              <a:rPr lang="en-US" sz="2000" noProof="1"/>
              <a:t>create_tile = flag.Bool("create_tile", </a:t>
            </a:r>
            <a:r>
              <a:rPr lang="en-US" sz="2000" noProof="1">
                <a:solidFill>
                  <a:srgbClr val="FF0000"/>
                </a:solidFill>
              </a:rPr>
              <a:t>true</a:t>
            </a:r>
            <a:r>
              <a:rPr lang="en-US" sz="2000" noProof="1"/>
              <a:t>, "For Google Earth Web Service.")</a:t>
            </a:r>
          </a:p>
          <a:p>
            <a:pPr marL="1200150" lvl="2" indent="-285750">
              <a:buFont typeface="Arial" panose="020B0604020202020204" pitchFamily="34" charset="0"/>
              <a:buChar char="•"/>
            </a:pPr>
            <a:r>
              <a:rPr lang="en-US" sz="1400" noProof="1"/>
              <a:t>			if(*create_tile) { // AVS: Write it in a local file.</a:t>
            </a:r>
          </a:p>
          <a:p>
            <a:pPr marL="1200150" lvl="2" indent="-285750">
              <a:buFont typeface="Arial" panose="020B0604020202020204" pitchFamily="34" charset="0"/>
              <a:buChar char="•"/>
            </a:pPr>
            <a:r>
              <a:rPr lang="en-US" sz="1400" noProof="1"/>
              <a:t>					ts := fmt.Sprintf("%v",*params.Time) </a:t>
            </a:r>
          </a:p>
          <a:p>
            <a:pPr marL="1200150" lvl="2" indent="-285750">
              <a:buFont typeface="Arial" panose="020B0604020202020204" pitchFamily="34" charset="0"/>
              <a:buChar char="•"/>
            </a:pPr>
            <a:r>
              <a:rPr lang="en-US" sz="1400" noProof="1"/>
              <a:t>					date := strings.Split(ts, " ")</a:t>
            </a:r>
          </a:p>
          <a:p>
            <a:pPr marL="1200150" lvl="2" indent="-285750">
              <a:buFont typeface="Arial" panose="020B0604020202020204" pitchFamily="34" charset="0"/>
              <a:buChar char="•"/>
            </a:pPr>
            <a:r>
              <a:rPr lang="en-US" sz="1400" noProof="1"/>
              <a:t>					s := fmt.Sprintf("%.8f_%.8f_%.8f_%.8f", params.BBox[0],params.BBox[1],params.BBox[2],params.BBox[3])</a:t>
            </a:r>
          </a:p>
          <a:p>
            <a:pPr marL="1200150" lvl="2" indent="-285750">
              <a:buFont typeface="Arial" panose="020B0604020202020204" pitchFamily="34" charset="0"/>
              <a:buChar char="•"/>
            </a:pPr>
            <a:r>
              <a:rPr lang="en-US" sz="1400" noProof="1"/>
              <a:t>					tile_dir := *tile_basedir + layer + "/" + date[0]</a:t>
            </a:r>
          </a:p>
          <a:p>
            <a:pPr marL="1200150" lvl="2" indent="-285750">
              <a:buFont typeface="Arial" panose="020B0604020202020204" pitchFamily="34" charset="0"/>
              <a:buChar char="•"/>
            </a:pPr>
            <a:r>
              <a:rPr lang="en-US" sz="1400" noProof="1"/>
              <a:t>					os.Mkdir(tile_dir, 0755)</a:t>
            </a:r>
          </a:p>
          <a:p>
            <a:pPr marL="1200150" lvl="2" indent="-285750">
              <a:buFont typeface="Arial" panose="020B0604020202020204" pitchFamily="34" charset="0"/>
              <a:buChar char="•"/>
            </a:pPr>
            <a:r>
              <a:rPr lang="en-US" sz="1400" noProof="1"/>
              <a:t>					tile_file := tile_dir + "/" + s + ".png" ;</a:t>
            </a:r>
          </a:p>
          <a:p>
            <a:pPr marL="1200150" lvl="2" indent="-285750">
              <a:buFont typeface="Arial" panose="020B0604020202020204" pitchFamily="34" charset="0"/>
              <a:buChar char="•"/>
            </a:pPr>
            <a:r>
              <a:rPr lang="en-US" sz="1400" noProof="1"/>
              <a:t>					f, _ := os.Create(tile_file)</a:t>
            </a:r>
          </a:p>
          <a:p>
            <a:pPr marL="1200150" lvl="2" indent="-285750">
              <a:buFont typeface="Arial" panose="020B0604020202020204" pitchFamily="34" charset="0"/>
              <a:buChar char="•"/>
            </a:pPr>
            <a:r>
              <a:rPr lang="en-US" sz="1400" noProof="1"/>
              <a:t>					defer f.Close()</a:t>
            </a:r>
          </a:p>
          <a:p>
            <a:pPr marL="1200150" lvl="2" indent="-285750">
              <a:buFont typeface="Arial" panose="020B0604020202020204" pitchFamily="34" charset="0"/>
              <a:buChar char="•"/>
            </a:pPr>
            <a:r>
              <a:rPr lang="en-US" sz="1400" noProof="1"/>
              <a:t>					f.Write(out)</a:t>
            </a:r>
          </a:p>
          <a:p>
            <a:pPr marL="1200150" lvl="2" indent="-285750">
              <a:buFont typeface="Arial" panose="020B0604020202020204" pitchFamily="34" charset="0"/>
              <a:buChar char="•"/>
            </a:pPr>
            <a:r>
              <a:rPr lang="en-US" sz="1400" noProof="1"/>
              <a:t>					return</a:t>
            </a:r>
          </a:p>
          <a:p>
            <a:pPr marL="1200150" lvl="2" indent="-285750">
              <a:buFont typeface="Arial" panose="020B0604020202020204" pitchFamily="34" charset="0"/>
              <a:buChar char="•"/>
            </a:pPr>
            <a:r>
              <a:rPr lang="en-US" sz="1400" noProof="1"/>
              <a:t>			}</a:t>
            </a:r>
          </a:p>
          <a:p>
            <a:pPr lvl="2" algn="just"/>
            <a:r>
              <a:rPr lang="en-US" sz="1400" noProof="1"/>
              <a:t>SYNOPSIS: The filename for the cached tile is constructed from the bounding box values and saved in a subdir, ‘</a:t>
            </a:r>
            <a:r>
              <a:rPr lang="en-US" sz="1400" noProof="1">
                <a:solidFill>
                  <a:schemeClr val="tx1">
                    <a:lumMod val="50000"/>
                    <a:lumOff val="50000"/>
                  </a:schemeClr>
                </a:solidFill>
              </a:rPr>
              <a:t>tile_basedir/layer/time</a:t>
            </a:r>
            <a:r>
              <a:rPr lang="en-US" sz="1400" noProof="1"/>
              <a:t>’. When a call is made to the GSKY server for a bounding box, which is always the same for a partular tile but is different between zoom levels, the file is found by constructing the filename in the same way.</a:t>
            </a:r>
          </a:p>
          <a:p>
            <a:pPr lvl="2" algn="just"/>
            <a:endParaRPr lang="en-US" sz="1400" noProof="1"/>
          </a:p>
          <a:p>
            <a:pPr lvl="2" algn="just"/>
            <a:r>
              <a:rPr lang="en-US" sz="1400" noProof="1">
                <a:solidFill>
                  <a:srgbClr val="FF0000"/>
                </a:solidFill>
              </a:rPr>
              <a:t>*</a:t>
            </a:r>
            <a:r>
              <a:rPr lang="en-US" sz="1400" noProof="1"/>
              <a:t> Initially a GSKY call was set to write the output to a file. Later it was decided that a ‘</a:t>
            </a:r>
            <a:r>
              <a:rPr lang="en-US" sz="1400" noProof="1">
                <a:solidFill>
                  <a:schemeClr val="accent1">
                    <a:lumMod val="75000"/>
                  </a:schemeClr>
                </a:solidFill>
              </a:rPr>
              <a:t>curl http://...’ &gt; tile.png</a:t>
            </a:r>
            <a:r>
              <a:rPr lang="en-US" sz="1400" noProof="1"/>
              <a:t> will be just as efficient and will not require frequent changes in GSKY code to write out or display. The above code is therefore not required.</a:t>
            </a:r>
            <a:endParaRPr lang="en-US" sz="2400" noProof="1"/>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4980</TotalTime>
  <Words>2685</Words>
  <Application>Microsoft Office PowerPoint</Application>
  <PresentationFormat>Widescreen</PresentationFormat>
  <Paragraphs>340</Paragraphs>
  <Slides>19</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89</cp:revision>
  <dcterms:created xsi:type="dcterms:W3CDTF">2019-07-24T00:09:43Z</dcterms:created>
  <dcterms:modified xsi:type="dcterms:W3CDTF">2019-09-04T00:30:55Z</dcterms:modified>
</cp:coreProperties>
</file>